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516" r:id="rId3"/>
    <p:sldId id="517" r:id="rId4"/>
    <p:sldId id="518" r:id="rId5"/>
    <p:sldId id="519" r:id="rId6"/>
    <p:sldId id="520" r:id="rId7"/>
    <p:sldId id="522" r:id="rId8"/>
    <p:sldId id="521" r:id="rId9"/>
    <p:sldId id="523" r:id="rId1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79"/>
    <p:restoredTop sz="59002" autoAdjust="0"/>
  </p:normalViewPr>
  <p:slideViewPr>
    <p:cSldViewPr snapToGrid="0" snapToObjects="1">
      <p:cViewPr varScale="1">
        <p:scale>
          <a:sx n="86" d="100"/>
          <a:sy n="86" d="100"/>
        </p:scale>
        <p:origin x="1336" y="19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presentation we introduce</a:t>
            </a:r>
            <a:r>
              <a:rPr lang="en-US" baseline="0" dirty="0"/>
              <a:t> the concept of the model fitness and the </a:t>
            </a:r>
            <a:r>
              <a:rPr lang="en-US" dirty="0"/>
              <a:t>Coefficient of Determination as a measure of performance of regression</a:t>
            </a:r>
            <a:r>
              <a:rPr lang="en-US" baseline="0" dirty="0"/>
              <a:t> models.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R-squared is a statistical measure of how close the data are to the fitted regression line. It is also known as the coefficient of determination, or the coefficient of multiple determination for multiple regression. In general, the higher the R-squared, the better the model fits your data. You may ask if low R-squared values are inherently bad or not? Well, the answer is no. In some applications, it is entirely expected that your R-squared values will be low. For example, any field that attempts to predict human behavior, such as psychology, typically has R-squared values lower than 50%. Humans are simply harder to predict than, say, physical processes. Furthermore, if your R-squared value is low but you have statistically significant predictors, you can still draw important conclusions about how changes in the predictor values are associated with changes in the response value. Regardless of the R-squared, the significant coefficients still represent the mean change in the response for one unit of change in the predictor while holding other predictors in the model constant. Obviously, this type of information can be extremely valuable. A low R-squared is most problematic when you want to produce predictions that are reasonably precise. You might ask how high should the R-squared be for prediction? Well, that very much depends on the requirements of the business problem. Finally, note that although we define the R-squared for the linear regression models in here, </a:t>
            </a:r>
            <a:r>
              <a:rPr lang="en-US" baseline="0" dirty="0"/>
              <a:t>the concept can be generalized for any regression model. This allows us to compare various models and choose the best model for a given problem.  In general, you should bear in mind that linear models may not be as accurate as their more complex counterparts such as neural network or support vector machines, but their simplicity make it easier to interpret the model behavior. </a:t>
            </a:r>
            <a:endParaRPr lang="en-US" dirty="0"/>
          </a:p>
          <a:p>
            <a:br>
              <a:rPr lang="en-US" dirty="0"/>
            </a:b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3611383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recall, the quantity </a:t>
            </a:r>
            <a:r>
              <a:rPr lang="en-US" sz="1200" b="0" i="1" kern="1200" dirty="0">
                <a:solidFill>
                  <a:schemeClr val="tx1"/>
                </a:solidFill>
                <a:effectLst/>
                <a:latin typeface="+mn-lt"/>
                <a:ea typeface="+mn-ea"/>
                <a:cs typeface="+mn-cs"/>
              </a:rPr>
              <a:t>r</a:t>
            </a:r>
            <a:r>
              <a:rPr lang="en-US" sz="1200" b="0" i="0" kern="1200" dirty="0">
                <a:solidFill>
                  <a:schemeClr val="tx1"/>
                </a:solidFill>
                <a:effectLst/>
                <a:latin typeface="+mn-lt"/>
                <a:ea typeface="+mn-ea"/>
                <a:cs typeface="+mn-cs"/>
              </a:rPr>
              <a:t>, called the </a:t>
            </a:r>
            <a:r>
              <a:rPr lang="en-US" sz="1200" b="0" i="1" kern="1200" dirty="0">
                <a:solidFill>
                  <a:schemeClr val="tx1"/>
                </a:solidFill>
                <a:effectLst/>
                <a:latin typeface="+mn-lt"/>
                <a:ea typeface="+mn-ea"/>
                <a:cs typeface="+mn-cs"/>
              </a:rPr>
              <a:t>linear correlation coefficient</a:t>
            </a:r>
            <a:r>
              <a:rPr lang="en-US" sz="1200" b="0" i="0" kern="1200" dirty="0">
                <a:solidFill>
                  <a:schemeClr val="tx1"/>
                </a:solidFill>
                <a:effectLst/>
                <a:latin typeface="+mn-lt"/>
                <a:ea typeface="+mn-ea"/>
                <a:cs typeface="+mn-cs"/>
              </a:rPr>
              <a:t>, measures the strength and the direction of a linear relationship between two variables. The linear correlation coefficient is sometimes referred to as the </a:t>
            </a:r>
            <a:r>
              <a:rPr lang="en-US" sz="1200" b="0" i="1" kern="1200" dirty="0">
                <a:solidFill>
                  <a:schemeClr val="tx1"/>
                </a:solidFill>
                <a:effectLst/>
                <a:latin typeface="+mn-lt"/>
                <a:ea typeface="+mn-ea"/>
                <a:cs typeface="+mn-cs"/>
              </a:rPr>
              <a:t>Pearson product moment correlation coefficient</a:t>
            </a:r>
            <a:r>
              <a:rPr lang="en-US" sz="1200" b="0" i="0" kern="1200" dirty="0">
                <a:solidFill>
                  <a:schemeClr val="tx1"/>
                </a:solidFill>
                <a:effectLst/>
                <a:latin typeface="+mn-lt"/>
                <a:ea typeface="+mn-ea"/>
                <a:cs typeface="+mn-cs"/>
              </a:rPr>
              <a:t>. The value of </a:t>
            </a:r>
            <a:r>
              <a:rPr lang="en-US" sz="1200" b="0" i="1" kern="1200" dirty="0">
                <a:solidFill>
                  <a:schemeClr val="tx1"/>
                </a:solidFill>
                <a:effectLst/>
                <a:latin typeface="+mn-lt"/>
                <a:ea typeface="+mn-ea"/>
                <a:cs typeface="+mn-cs"/>
              </a:rPr>
              <a:t>r</a:t>
            </a:r>
            <a:r>
              <a:rPr lang="en-US" sz="1200" b="0" i="0" kern="1200" dirty="0">
                <a:solidFill>
                  <a:schemeClr val="tx1"/>
                </a:solidFill>
                <a:effectLst/>
                <a:latin typeface="+mn-lt"/>
                <a:ea typeface="+mn-ea"/>
                <a:cs typeface="+mn-cs"/>
              </a:rPr>
              <a:t> varies between -1 and 1.</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coefficient of determination, r </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useful because it gives the proportion of  the variance (fluctuation) of one variable that is predictable from the other variable.</a:t>
            </a:r>
            <a:r>
              <a:rPr lang="en-US" sz="1200" b="0" i="0" kern="1200" baseline="0" dirty="0">
                <a:solidFill>
                  <a:schemeClr val="tx1"/>
                </a:solidFill>
                <a:effectLst/>
                <a:latin typeface="+mn-lt"/>
                <a:ea typeface="+mn-ea"/>
                <a:cs typeface="+mn-cs"/>
              </a:rPr>
              <a:t> As We saw, i</a:t>
            </a:r>
            <a:r>
              <a:rPr lang="en-US" sz="1200" b="0" i="0" kern="1200" dirty="0">
                <a:solidFill>
                  <a:schemeClr val="tx1"/>
                </a:solidFill>
                <a:effectLst/>
                <a:latin typeface="+mn-lt"/>
                <a:ea typeface="+mn-ea"/>
                <a:cs typeface="+mn-cs"/>
              </a:rPr>
              <a:t>t is a measure that allows us to determine how certain one can be in making predictions from a certain model/graph.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simple linear regression models which consist of only one independent</a:t>
            </a:r>
            <a:r>
              <a:rPr lang="en-US" sz="1200" b="0" i="0" kern="1200" baseline="0" dirty="0">
                <a:solidFill>
                  <a:schemeClr val="tx1"/>
                </a:solidFill>
                <a:effectLst/>
                <a:latin typeface="+mn-lt"/>
                <a:ea typeface="+mn-ea"/>
                <a:cs typeface="+mn-cs"/>
              </a:rPr>
              <a:t> variable and one dependent variable, the coefficient of determination is equal to the square of the correlation coefficient.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239860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99331"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25</a:t>
            </a:r>
          </a:p>
        </p:txBody>
      </p:sp>
      <p:sp>
        <p:nvSpPr>
          <p:cNvPr id="99332"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99333"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99334" name="Rectangle 6"/>
          <p:cNvSpPr>
            <a:spLocks noGrp="1" noRot="1" noChangeAspect="1" noChangeArrowheads="1" noTextEdit="1"/>
          </p:cNvSpPr>
          <p:nvPr>
            <p:ph type="sldImg"/>
          </p:nvPr>
        </p:nvSpPr>
        <p:spPr>
          <a:xfrm>
            <a:off x="393700" y="692150"/>
            <a:ext cx="6070600" cy="3416300"/>
          </a:xfrm>
          <a:ln cap="flat"/>
        </p:spPr>
      </p:sp>
      <p:sp>
        <p:nvSpPr>
          <p:cNvPr id="99335" name="Rectangle 7"/>
          <p:cNvSpPr>
            <a:spLocks noGrp="1" noChangeArrowheads="1"/>
          </p:cNvSpPr>
          <p:nvPr>
            <p:ph type="body" idx="1"/>
          </p:nvPr>
        </p:nvSpPr>
        <p:spPr>
          <a:noFill/>
          <a:ln w="9525"/>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the mathematical formulation of the coefficient of determination of a regression model. If you recall, </a:t>
            </a:r>
            <a:r>
              <a:rPr lang="en-US" sz="1200" kern="1200" dirty="0" err="1">
                <a:solidFill>
                  <a:schemeClr val="tx1"/>
                </a:solidFill>
                <a:effectLst/>
                <a:latin typeface="+mn-lt"/>
                <a:ea typeface="+mn-ea"/>
                <a:cs typeface="+mn-cs"/>
              </a:rPr>
              <a:t>SSyy</a:t>
            </a:r>
            <a:r>
              <a:rPr lang="en-US" sz="1200" kern="1200" dirty="0">
                <a:solidFill>
                  <a:schemeClr val="tx1"/>
                </a:solidFill>
                <a:effectLst/>
                <a:latin typeface="+mn-lt"/>
                <a:ea typeface="+mn-ea"/>
                <a:cs typeface="+mn-cs"/>
              </a:rPr>
              <a:t> shows the total variability of the dependent variable Y, which is equal to the sum of the square of the deltas between the actual Y values and the mean of the Y values shown as the Y bar. </a:t>
            </a:r>
            <a:r>
              <a:rPr lang="en-US" sz="1200" kern="1200" dirty="0" err="1">
                <a:solidFill>
                  <a:schemeClr val="tx1"/>
                </a:solidFill>
                <a:effectLst/>
                <a:latin typeface="+mn-lt"/>
                <a:ea typeface="+mn-ea"/>
                <a:cs typeface="+mn-cs"/>
              </a:rPr>
              <a:t>SSyy</a:t>
            </a:r>
            <a:r>
              <a:rPr lang="en-US" sz="1200" kern="1200" dirty="0">
                <a:solidFill>
                  <a:schemeClr val="tx1"/>
                </a:solidFill>
                <a:effectLst/>
                <a:latin typeface="+mn-lt"/>
                <a:ea typeface="+mn-ea"/>
                <a:cs typeface="+mn-cs"/>
              </a:rPr>
              <a:t> consists of two elements, the variability that was explained by the model, which is also shown as SSR and unexplained variation which is explained as SSE as we saw before. With this definition the r squared, or coefficient of determination can be defined as the ratio of SSR divided by </a:t>
            </a:r>
            <a:r>
              <a:rPr lang="en-US" sz="1200" kern="1200" dirty="0" err="1">
                <a:solidFill>
                  <a:schemeClr val="tx1"/>
                </a:solidFill>
                <a:effectLst/>
                <a:latin typeface="+mn-lt"/>
                <a:ea typeface="+mn-ea"/>
                <a:cs typeface="+mn-cs"/>
              </a:rPr>
              <a:t>SSyy</a:t>
            </a:r>
            <a:r>
              <a:rPr lang="en-US" sz="1200" kern="1200" dirty="0">
                <a:solidFill>
                  <a:schemeClr val="tx1"/>
                </a:solidFill>
                <a:effectLst/>
                <a:latin typeface="+mn-lt"/>
                <a:ea typeface="+mn-ea"/>
                <a:cs typeface="+mn-cs"/>
              </a:rPr>
              <a:t> which is also represented as </a:t>
            </a:r>
            <a:r>
              <a:rPr lang="en-US" sz="1200" kern="1200" dirty="0" err="1">
                <a:solidFill>
                  <a:schemeClr val="tx1"/>
                </a:solidFill>
                <a:effectLst/>
                <a:latin typeface="+mn-lt"/>
                <a:ea typeface="+mn-ea"/>
                <a:cs typeface="+mn-cs"/>
              </a:rPr>
              <a:t>SSy</a:t>
            </a:r>
            <a:r>
              <a:rPr lang="en-US" sz="1200" kern="1200" dirty="0">
                <a:solidFill>
                  <a:schemeClr val="tx1"/>
                </a:solidFill>
                <a:effectLst/>
                <a:latin typeface="+mn-lt"/>
                <a:ea typeface="+mn-ea"/>
                <a:cs typeface="+mn-cs"/>
              </a:rPr>
              <a:t>. </a:t>
            </a:r>
          </a:p>
          <a:p>
            <a:endParaRPr lang="en-US" dirty="0"/>
          </a:p>
        </p:txBody>
      </p:sp>
    </p:spTree>
    <p:extLst>
      <p:ext uri="{BB962C8B-B14F-4D97-AF65-F5344CB8AC3E}">
        <p14:creationId xmlns:p14="http://schemas.microsoft.com/office/powerpoint/2010/main" val="1430346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100355"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i="1" dirty="0">
                <a:solidFill>
                  <a:schemeClr val="tx1"/>
                </a:solidFill>
              </a:rPr>
              <a:t>26</a:t>
            </a:r>
          </a:p>
        </p:txBody>
      </p:sp>
      <p:sp>
        <p:nvSpPr>
          <p:cNvPr id="100356"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100357"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100358" name="Rectangle 6"/>
          <p:cNvSpPr>
            <a:spLocks noGrp="1" noRot="1" noChangeAspect="1" noChangeArrowheads="1" noTextEdit="1"/>
          </p:cNvSpPr>
          <p:nvPr>
            <p:ph type="sldImg"/>
          </p:nvPr>
        </p:nvSpPr>
        <p:spPr>
          <a:xfrm>
            <a:off x="393700" y="692150"/>
            <a:ext cx="6070600" cy="3416300"/>
          </a:xfrm>
          <a:ln cap="flat"/>
        </p:spPr>
      </p:sp>
      <p:sp>
        <p:nvSpPr>
          <p:cNvPr id="100359"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Let’s consider the airline cost example again and calculate the coefficient of determination for that example. If you recall, the SSE was calculated as 0.31434 as we had before. In order to calculate r squared or the coefficient of determination, we need to calculate the </a:t>
            </a:r>
            <a:r>
              <a:rPr lang="en-US" sz="1200" kern="1200" dirty="0" err="1">
                <a:solidFill>
                  <a:schemeClr val="tx1"/>
                </a:solidFill>
                <a:effectLst/>
                <a:latin typeface="+mn-lt"/>
                <a:ea typeface="+mn-ea"/>
                <a:cs typeface="+mn-cs"/>
              </a:rPr>
              <a:t>SSy</a:t>
            </a:r>
            <a:r>
              <a:rPr lang="en-US" sz="1200" kern="1200" dirty="0">
                <a:solidFill>
                  <a:schemeClr val="tx1"/>
                </a:solidFill>
                <a:effectLst/>
                <a:latin typeface="+mn-lt"/>
                <a:ea typeface="+mn-ea"/>
                <a:cs typeface="+mn-cs"/>
              </a:rPr>
              <a:t>. So, by plugging the number the </a:t>
            </a:r>
            <a:r>
              <a:rPr lang="en-US" sz="1200" kern="1200" dirty="0" err="1">
                <a:solidFill>
                  <a:schemeClr val="tx1"/>
                </a:solidFill>
                <a:effectLst/>
                <a:latin typeface="+mn-lt"/>
                <a:ea typeface="+mn-ea"/>
                <a:cs typeface="+mn-cs"/>
              </a:rPr>
              <a:t>SSy</a:t>
            </a:r>
            <a:r>
              <a:rPr lang="en-US" sz="1200" kern="1200" dirty="0">
                <a:solidFill>
                  <a:schemeClr val="tx1"/>
                </a:solidFill>
                <a:effectLst/>
                <a:latin typeface="+mn-lt"/>
                <a:ea typeface="+mn-ea"/>
                <a:cs typeface="+mn-cs"/>
              </a:rPr>
              <a:t> can be calculated as 3.11209. r squared is defined as the ratio of variability explained by the model. This can be written as 1 minus SSE dived by SSY. By plugging the number, the r squared is calculated as 0.899. in other words, 89.9% of the variability of the cost of flying Boeing 737 is accounted for by the number of passengers. </a:t>
            </a:r>
            <a:endParaRPr lang="en-US" dirty="0"/>
          </a:p>
        </p:txBody>
      </p:sp>
    </p:spTree>
    <p:extLst>
      <p:ext uri="{BB962C8B-B14F-4D97-AF65-F5344CB8AC3E}">
        <p14:creationId xmlns:p14="http://schemas.microsoft.com/office/powerpoint/2010/main" val="223341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solidFill>
                  <a:schemeClr val="tx1"/>
                </a:solidFill>
                <a:effectLst/>
                <a:latin typeface="+mn-lt"/>
                <a:ea typeface="+mn-ea"/>
                <a:cs typeface="+mn-cs"/>
              </a:rPr>
              <a:t>Now lets have a look at the implementation of the above example in R. So first we need to define the X and Y variables, where X is the number of passengers and Y is the cost of flight in thousands of dollars. Then we need to calculate the SSYY which is equal to the sum of the Y minus the mean of the Y taken to the power two. SSXY can also be calculated as the sum the X minus mean of X multiplied by Y minus the mean of the Y. similarly, SSX, which is the same as SSXX, is the sum of the X minus the mean of the X taken to the power 2. If you recall, b1 was calculated as SSXY divided by SSX. And b0 was the mean of Y minus b1 multiplied by the mean of the X. by calculating b1 and b0 we have a model. Therefore, the estimated Y values equal to X multiplied by b1 plus b0. Residuals are the errors of estimations and are equal to Y minus the estimated Y values. SSE is the sum of residuals minus mean of the residuals taken to power two. And we know that the coefficients of determination r squared is 1 minus SSE divided by SSY. In this case, r squared is calculated as 0.8990839 as we have calculated before. Also if you calculate the correlation of X and Y and take that to power 2, you get the same answer. We know that for simple linear regression models, the coefficient of determination is the square of the correlation and this can be verified by comparing the results in here.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1793831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solidFill>
                  <a:schemeClr val="tx1"/>
                </a:solidFill>
                <a:effectLst/>
                <a:latin typeface="+mn-lt"/>
                <a:ea typeface="+mn-ea"/>
                <a:cs typeface="+mn-cs"/>
              </a:rPr>
              <a:t>In the previous slide, we calculated all the required parameters step by step, and from scratch. Actually, using he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function from the R makes it easier to calculate the required parameters. So, in this case we have the X and Y as we had before, and we can define the model as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Y against X. then we can look at the coefficients of the model by calling </a:t>
            </a:r>
            <a:r>
              <a:rPr lang="en-US" sz="1200" kern="1200" dirty="0" err="1">
                <a:solidFill>
                  <a:schemeClr val="tx1"/>
                </a:solidFill>
                <a:effectLst/>
                <a:latin typeface="+mn-lt"/>
                <a:ea typeface="+mn-ea"/>
                <a:cs typeface="+mn-cs"/>
              </a:rPr>
              <a:t>model$coefficients</a:t>
            </a:r>
            <a:r>
              <a:rPr lang="en-US" sz="1200" kern="1200" dirty="0">
                <a:solidFill>
                  <a:schemeClr val="tx1"/>
                </a:solidFill>
                <a:effectLst/>
                <a:latin typeface="+mn-lt"/>
                <a:ea typeface="+mn-ea"/>
                <a:cs typeface="+mn-cs"/>
              </a:rPr>
              <a:t>. The intercept for b0 is given as 1.56 and B1 is given as 0.0407 as we have before. We can also look at residuals of the model, so we can call </a:t>
            </a:r>
            <a:r>
              <a:rPr lang="en-US" sz="1200" kern="1200" dirty="0" err="1">
                <a:solidFill>
                  <a:schemeClr val="tx1"/>
                </a:solidFill>
                <a:effectLst/>
                <a:latin typeface="+mn-lt"/>
                <a:ea typeface="+mn-ea"/>
                <a:cs typeface="+mn-cs"/>
              </a:rPr>
              <a:t>model$residuals</a:t>
            </a:r>
            <a:r>
              <a:rPr lang="en-US" sz="1200" kern="1200" dirty="0">
                <a:solidFill>
                  <a:schemeClr val="tx1"/>
                </a:solidFill>
                <a:effectLst/>
                <a:latin typeface="+mn-lt"/>
                <a:ea typeface="+mn-ea"/>
                <a:cs typeface="+mn-cs"/>
              </a:rPr>
              <a:t> and all the residuals are plotted. The fitted values can also be called by calling the fitted values. So, </a:t>
            </a:r>
            <a:r>
              <a:rPr lang="en-US" sz="1200" kern="1200" dirty="0" err="1">
                <a:solidFill>
                  <a:schemeClr val="tx1"/>
                </a:solidFill>
                <a:effectLst/>
                <a:latin typeface="+mn-lt"/>
                <a:ea typeface="+mn-ea"/>
                <a:cs typeface="+mn-cs"/>
              </a:rPr>
              <a:t>model$fitted</a:t>
            </a:r>
            <a:r>
              <a:rPr lang="en-US" sz="1200" kern="1200" dirty="0">
                <a:solidFill>
                  <a:schemeClr val="tx1"/>
                </a:solidFill>
                <a:effectLst/>
                <a:latin typeface="+mn-lt"/>
                <a:ea typeface="+mn-ea"/>
                <a:cs typeface="+mn-cs"/>
              </a:rPr>
              <a:t> values show us the fitted values of the Y.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3089584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Normally, the summary is a very useful function. If you look at the summary of the model we can see the residuals in terms of the min, maximum, first quartile, third quartile and median value of the quartile, and we can get an understanding of the distribution of the residuals also we can see the coefficients as intercept and X. We can also look at other important information such as multiple R squared, which is shown as 0.8991, which is exactly the R squared value that we had before.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1023492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major problem with R-squared is that it will either stay the same or increase with addition of more variables, even if they do not have any relationship with the output variables. This is where “Adjusted R square” comes to help. Adjusted R-square penalizes the model for adding variables which do not improve the existing model. Hence, if you are building Linear regression on multiple variable, it is always suggested that you use Adjusted R-squared to judge goodness of model. In case you only have one input variable, R-square and Adjusted R squared would be exactly same.</a:t>
            </a:r>
          </a:p>
          <a:p>
            <a:r>
              <a:rPr lang="en-US" sz="1200" b="0" i="0" kern="1200" dirty="0">
                <a:solidFill>
                  <a:schemeClr val="tx1"/>
                </a:solidFill>
                <a:effectLst/>
                <a:latin typeface="+mn-lt"/>
                <a:ea typeface="+mn-ea"/>
                <a:cs typeface="+mn-cs"/>
              </a:rPr>
              <a:t>Typically, the more non-significant variables you add into the model, the gap in R-squared and Adjusted R-squared increases.</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1138032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1/17/19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audio" Target="../media/media4.mp3"/><Relationship Id="rId7" Type="http://schemas.openxmlformats.org/officeDocument/2006/relationships/image" Target="../media/image10.wmf"/><Relationship Id="rId2" Type="http://schemas.microsoft.com/office/2007/relationships/media" Target="../media/media4.mp3"/><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4.xml"/><Relationship Id="rId10"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1.wmf"/></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5.mp3"/><Relationship Id="rId7" Type="http://schemas.openxmlformats.org/officeDocument/2006/relationships/image" Target="../media/image12.wmf"/><Relationship Id="rId2" Type="http://schemas.microsoft.com/office/2007/relationships/media" Target="../media/media5.mp3"/><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notesSlide" Target="../notesSlides/notesSlide5.xml"/><Relationship Id="rId4"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885509"/>
            <a:ext cx="8080655" cy="2509748"/>
          </a:xfrm>
        </p:spPr>
        <p:txBody>
          <a:bodyPr/>
          <a:lstStyle/>
          <a:p>
            <a:r>
              <a:rPr lang="en-US" dirty="0"/>
              <a:t>Coefficient of Determination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5_4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7025" y="4511675"/>
            <a:ext cx="487363"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3"/>
          <p:cNvSpPr>
            <a:spLocks noGrp="1"/>
          </p:cNvSpPr>
          <p:nvPr>
            <p:ph type="title"/>
          </p:nvPr>
        </p:nvSpPr>
        <p:spPr>
          <a:xfrm>
            <a:off x="2157314" y="179029"/>
            <a:ext cx="6567488" cy="373856"/>
          </a:xfrm>
        </p:spPr>
        <p:txBody>
          <a:bodyPr>
            <a:normAutofit fontScale="90000"/>
          </a:bodyPr>
          <a:lstStyle/>
          <a:p>
            <a:r>
              <a:rPr dirty="0"/>
              <a:t>Coefficient of Determination</a:t>
            </a:r>
            <a:r>
              <a:rPr lang="en-US" dirty="0"/>
              <a:t>, </a:t>
            </a:r>
            <a:r>
              <a:rPr lang="en-US" sz="2700" i="1" dirty="0">
                <a:latin typeface="Garamond" panose="02020404030301010803" pitchFamily="18" charset="0"/>
              </a:rPr>
              <a:t>r</a:t>
            </a:r>
            <a:r>
              <a:rPr lang="en-US" sz="2700" baseline="30000" dirty="0">
                <a:latin typeface="Garamond" panose="02020404030301010803" pitchFamily="18" charset="0"/>
              </a:rPr>
              <a:t> 2 </a:t>
            </a:r>
            <a:endParaRPr sz="2700" dirty="0"/>
          </a:p>
        </p:txBody>
      </p:sp>
      <p:sp>
        <p:nvSpPr>
          <p:cNvPr id="55299" name="Content Placeholder 4"/>
          <p:cNvSpPr>
            <a:spLocks noGrp="1"/>
          </p:cNvSpPr>
          <p:nvPr>
            <p:ph idx="1"/>
          </p:nvPr>
        </p:nvSpPr>
        <p:spPr>
          <a:xfrm>
            <a:off x="1515874" y="1007553"/>
            <a:ext cx="7208928" cy="3527457"/>
          </a:xfrm>
        </p:spPr>
        <p:txBody>
          <a:bodyPr>
            <a:noAutofit/>
          </a:bodyPr>
          <a:lstStyle/>
          <a:p>
            <a:pPr eaLnBrk="1" hangingPunct="1"/>
            <a:r>
              <a:rPr lang="en-US" sz="2200" b="0" dirty="0">
                <a:latin typeface="Garamond" panose="02020404030301010803" pitchFamily="18" charset="0"/>
              </a:rPr>
              <a:t>The coefficient of determination is the proportion of variability of the dependent variable (</a:t>
            </a:r>
            <a:r>
              <a:rPr lang="en-US" sz="2200" b="0" i="1" dirty="0">
                <a:latin typeface="Garamond" panose="02020404030301010803" pitchFamily="18" charset="0"/>
              </a:rPr>
              <a:t>y</a:t>
            </a:r>
            <a:r>
              <a:rPr lang="en-US" sz="2200" b="0" dirty="0">
                <a:latin typeface="Garamond" panose="02020404030301010803" pitchFamily="18" charset="0"/>
              </a:rPr>
              <a:t>) accounted for or explained by the independent variable (</a:t>
            </a:r>
            <a:r>
              <a:rPr lang="en-US" sz="2200" b="0" i="1" dirty="0">
                <a:latin typeface="Garamond" panose="02020404030301010803" pitchFamily="18" charset="0"/>
              </a:rPr>
              <a:t>x</a:t>
            </a:r>
            <a:r>
              <a:rPr lang="en-US" sz="2200" b="0" dirty="0">
                <a:latin typeface="Garamond" panose="02020404030301010803" pitchFamily="18" charset="0"/>
              </a:rPr>
              <a:t>)</a:t>
            </a:r>
          </a:p>
          <a:p>
            <a:pPr eaLnBrk="1" hangingPunct="1"/>
            <a:r>
              <a:rPr lang="en-US" sz="2200" b="0" dirty="0">
                <a:latin typeface="Garamond" panose="02020404030301010803" pitchFamily="18" charset="0"/>
              </a:rPr>
              <a:t>The coefficient of determination ranges from 0 to 1.</a:t>
            </a:r>
          </a:p>
          <a:p>
            <a:pPr eaLnBrk="1" hangingPunct="1"/>
            <a:r>
              <a:rPr lang="en-US" sz="2200" b="0" dirty="0">
                <a:latin typeface="Garamond" panose="02020404030301010803" pitchFamily="18" charset="0"/>
              </a:rPr>
              <a:t>An </a:t>
            </a:r>
            <a:r>
              <a:rPr lang="en-US" sz="2200" b="0" i="1" dirty="0">
                <a:latin typeface="Garamond" panose="02020404030301010803" pitchFamily="18" charset="0"/>
              </a:rPr>
              <a:t>r</a:t>
            </a:r>
            <a:r>
              <a:rPr lang="en-US" sz="2200" b="0" baseline="30000" dirty="0">
                <a:latin typeface="Garamond" panose="02020404030301010803" pitchFamily="18" charset="0"/>
              </a:rPr>
              <a:t> 2 </a:t>
            </a:r>
            <a:r>
              <a:rPr lang="en-US" sz="2200" b="0" dirty="0">
                <a:latin typeface="Garamond" panose="02020404030301010803" pitchFamily="18" charset="0"/>
              </a:rPr>
              <a:t>of zero means that the predictor accounts for none of the variability of the dependent variable and that there is no regression prediction of </a:t>
            </a:r>
            <a:r>
              <a:rPr lang="en-US" sz="2200" b="0" i="1" dirty="0">
                <a:latin typeface="Garamond" panose="02020404030301010803" pitchFamily="18" charset="0"/>
              </a:rPr>
              <a:t>y</a:t>
            </a:r>
            <a:r>
              <a:rPr lang="en-US" sz="2200" b="0" dirty="0">
                <a:latin typeface="Garamond" panose="02020404030301010803" pitchFamily="18" charset="0"/>
              </a:rPr>
              <a:t> by </a:t>
            </a:r>
            <a:r>
              <a:rPr lang="en-US" sz="2200" b="0" i="1" dirty="0">
                <a:latin typeface="Garamond" panose="02020404030301010803" pitchFamily="18" charset="0"/>
              </a:rPr>
              <a:t>x</a:t>
            </a:r>
            <a:r>
              <a:rPr lang="en-US" sz="2200" b="0" dirty="0">
                <a:latin typeface="Garamond" panose="02020404030301010803" pitchFamily="18" charset="0"/>
              </a:rPr>
              <a:t>.</a:t>
            </a:r>
          </a:p>
          <a:p>
            <a:pPr eaLnBrk="1" hangingPunct="1"/>
            <a:r>
              <a:rPr lang="en-US" sz="2200" b="0" dirty="0">
                <a:latin typeface="Garamond" panose="02020404030301010803" pitchFamily="18" charset="0"/>
              </a:rPr>
              <a:t>An </a:t>
            </a:r>
            <a:r>
              <a:rPr lang="en-US" sz="2200" b="0" i="1" dirty="0">
                <a:latin typeface="Garamond" panose="02020404030301010803" pitchFamily="18" charset="0"/>
              </a:rPr>
              <a:t>r</a:t>
            </a:r>
            <a:r>
              <a:rPr lang="en-US" sz="2200" b="0" baseline="30000" dirty="0">
                <a:latin typeface="Garamond" panose="02020404030301010803" pitchFamily="18" charset="0"/>
              </a:rPr>
              <a:t> 2 </a:t>
            </a:r>
            <a:r>
              <a:rPr lang="en-US" sz="2200" b="0" dirty="0">
                <a:latin typeface="Garamond" panose="02020404030301010803" pitchFamily="18" charset="0"/>
              </a:rPr>
              <a:t>of 1 means perfect prediction of </a:t>
            </a:r>
            <a:r>
              <a:rPr lang="en-US" sz="2200" b="0" i="1" dirty="0">
                <a:latin typeface="Garamond" panose="02020404030301010803" pitchFamily="18" charset="0"/>
              </a:rPr>
              <a:t>y</a:t>
            </a:r>
            <a:r>
              <a:rPr lang="en-US" sz="2200" b="0" dirty="0">
                <a:latin typeface="Garamond" panose="02020404030301010803" pitchFamily="18" charset="0"/>
              </a:rPr>
              <a:t> by </a:t>
            </a:r>
            <a:r>
              <a:rPr lang="en-US" sz="2200" b="0" i="1" dirty="0">
                <a:latin typeface="Garamond" panose="02020404030301010803" pitchFamily="18" charset="0"/>
              </a:rPr>
              <a:t>x</a:t>
            </a:r>
            <a:r>
              <a:rPr lang="en-US" sz="2200" b="0" dirty="0">
                <a:latin typeface="Garamond" panose="02020404030301010803" pitchFamily="18" charset="0"/>
              </a:rPr>
              <a:t> and that 100% of the variability of </a:t>
            </a:r>
            <a:r>
              <a:rPr lang="en-US" sz="2200" b="0" i="1" dirty="0">
                <a:latin typeface="Garamond" panose="02020404030301010803" pitchFamily="18" charset="0"/>
              </a:rPr>
              <a:t>y</a:t>
            </a:r>
            <a:r>
              <a:rPr lang="en-US" sz="2200" b="0" dirty="0">
                <a:latin typeface="Garamond" panose="02020404030301010803" pitchFamily="18" charset="0"/>
              </a:rPr>
              <a:t> is accounted for by </a:t>
            </a:r>
            <a:r>
              <a:rPr lang="en-US" sz="2200" b="0" i="1" dirty="0">
                <a:latin typeface="Garamond" panose="02020404030301010803" pitchFamily="18" charset="0"/>
              </a:rPr>
              <a:t>x</a:t>
            </a:r>
            <a:r>
              <a:rPr lang="en-US" sz="2200" b="0" dirty="0">
                <a:latin typeface="Garamond" panose="02020404030301010803" pitchFamily="18" charset="0"/>
              </a:rPr>
              <a:t>.</a:t>
            </a:r>
          </a:p>
        </p:txBody>
      </p:sp>
      <p:pic>
        <p:nvPicPr>
          <p:cNvPr id="2" name="5_4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4338" y="4600575"/>
            <a:ext cx="487362" cy="487363"/>
          </a:xfrm>
          <a:prstGeom prst="rect">
            <a:avLst/>
          </a:prstGeom>
        </p:spPr>
      </p:pic>
    </p:spTree>
    <p:extLst>
      <p:ext uri="{BB962C8B-B14F-4D97-AF65-F5344CB8AC3E}">
        <p14:creationId xmlns:p14="http://schemas.microsoft.com/office/powerpoint/2010/main" val="407204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42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3"/>
          <p:cNvSpPr>
            <a:spLocks noGrp="1"/>
          </p:cNvSpPr>
          <p:nvPr>
            <p:ph type="title"/>
          </p:nvPr>
        </p:nvSpPr>
        <p:spPr>
          <a:xfrm>
            <a:off x="2285651" y="365957"/>
            <a:ext cx="6567488" cy="373856"/>
          </a:xfrm>
        </p:spPr>
        <p:txBody>
          <a:bodyPr>
            <a:normAutofit fontScale="90000"/>
          </a:bodyPr>
          <a:lstStyle/>
          <a:p>
            <a:r>
              <a:rPr dirty="0"/>
              <a:t>Coefficient of Determination</a:t>
            </a:r>
            <a:r>
              <a:rPr lang="en-US" dirty="0"/>
              <a:t>, </a:t>
            </a:r>
            <a:r>
              <a:rPr lang="en-US" sz="2700" i="1" dirty="0">
                <a:latin typeface="Garamond" panose="02020404030301010803" pitchFamily="18" charset="0"/>
              </a:rPr>
              <a:t>r</a:t>
            </a:r>
            <a:r>
              <a:rPr lang="en-US" sz="2700" baseline="30000" dirty="0">
                <a:latin typeface="Garamond" panose="02020404030301010803" pitchFamily="18" charset="0"/>
              </a:rPr>
              <a:t> 2 </a:t>
            </a:r>
            <a:endParaRPr sz="2700" dirty="0"/>
          </a:p>
        </p:txBody>
      </p:sp>
      <p:sp>
        <p:nvSpPr>
          <p:cNvPr id="55299" name="Content Placeholder 4"/>
          <p:cNvSpPr>
            <a:spLocks noGrp="1"/>
          </p:cNvSpPr>
          <p:nvPr>
            <p:ph idx="1"/>
          </p:nvPr>
        </p:nvSpPr>
        <p:spPr>
          <a:xfrm>
            <a:off x="888035" y="1192038"/>
            <a:ext cx="7965104" cy="3527457"/>
          </a:xfrm>
        </p:spPr>
        <p:txBody>
          <a:bodyPr>
            <a:noAutofit/>
          </a:bodyPr>
          <a:lstStyle/>
          <a:p>
            <a:pPr marL="0" indent="0" algn="ctr" eaLnBrk="1" hangingPunct="1">
              <a:buNone/>
            </a:pPr>
            <a:endParaRPr lang="en-US" sz="2400" dirty="0">
              <a:latin typeface="Garamond" panose="02020404030301010803" pitchFamily="18" charset="0"/>
            </a:endParaRPr>
          </a:p>
          <a:p>
            <a:pPr marL="0" indent="0" algn="ctr">
              <a:buNone/>
            </a:pPr>
            <a:r>
              <a:rPr lang="en-US" sz="2400" i="1" dirty="0">
                <a:latin typeface="Garamond" panose="02020404030301010803" pitchFamily="18" charset="0"/>
              </a:rPr>
              <a:t>r</a:t>
            </a:r>
            <a:r>
              <a:rPr lang="en-US" sz="2400" baseline="30000" dirty="0">
                <a:latin typeface="Garamond" panose="02020404030301010803" pitchFamily="18" charset="0"/>
              </a:rPr>
              <a:t> 2 </a:t>
            </a:r>
            <a:r>
              <a:rPr lang="en-US" sz="2400" dirty="0">
                <a:latin typeface="Garamond" panose="02020404030301010803" pitchFamily="18" charset="0"/>
              </a:rPr>
              <a:t>= (r)</a:t>
            </a:r>
            <a:r>
              <a:rPr lang="en-US" sz="2400" baseline="30000" dirty="0">
                <a:latin typeface="Garamond" panose="02020404030301010803" pitchFamily="18" charset="0"/>
              </a:rPr>
              <a:t>2</a:t>
            </a:r>
            <a:endParaRPr lang="en-US" sz="2400" b="0" baseline="30000" dirty="0">
              <a:latin typeface="Garamond" panose="02020404030301010803" pitchFamily="18" charset="0"/>
            </a:endParaRPr>
          </a:p>
          <a:p>
            <a:pPr marL="0" indent="0" algn="ctr" eaLnBrk="1" hangingPunct="1">
              <a:buNone/>
            </a:pPr>
            <a:endParaRPr lang="en-US" sz="2400" b="0" dirty="0">
              <a:latin typeface="Garamond" panose="02020404030301010803" pitchFamily="18" charset="0"/>
            </a:endParaRPr>
          </a:p>
          <a:p>
            <a:pPr marL="0" indent="0" algn="ctr">
              <a:buNone/>
            </a:pPr>
            <a:r>
              <a:rPr lang="en-US" sz="2400" dirty="0">
                <a:latin typeface="Garamond" panose="02020404030301010803" pitchFamily="18" charset="0"/>
              </a:rPr>
              <a:t>Coefficient of Determination= (Correlation Coefficient)</a:t>
            </a:r>
            <a:r>
              <a:rPr lang="en-US" sz="2400" baseline="30000" dirty="0">
                <a:latin typeface="Garamond" panose="02020404030301010803" pitchFamily="18" charset="0"/>
              </a:rPr>
              <a:t>2</a:t>
            </a:r>
          </a:p>
        </p:txBody>
      </p:sp>
      <p:pic>
        <p:nvPicPr>
          <p:cNvPr id="2" name="5_4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9413" y="4494213"/>
            <a:ext cx="487362" cy="487362"/>
          </a:xfrm>
          <a:prstGeom prst="rect">
            <a:avLst/>
          </a:prstGeom>
        </p:spPr>
      </p:pic>
    </p:spTree>
    <p:extLst>
      <p:ext uri="{BB962C8B-B14F-4D97-AF65-F5344CB8AC3E}">
        <p14:creationId xmlns:p14="http://schemas.microsoft.com/office/powerpoint/2010/main" val="28204070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98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8" name="Group 10"/>
          <p:cNvGrpSpPr>
            <a:grpSpLocks/>
          </p:cNvGrpSpPr>
          <p:nvPr/>
        </p:nvGrpSpPr>
        <p:grpSpPr bwMode="auto">
          <a:xfrm>
            <a:off x="2470547" y="834068"/>
            <a:ext cx="4202906" cy="3736181"/>
            <a:chOff x="1060" y="788"/>
            <a:chExt cx="3530" cy="3138"/>
          </a:xfrm>
        </p:grpSpPr>
        <p:graphicFrame>
          <p:nvGraphicFramePr>
            <p:cNvPr id="11266" name="Object 5">
              <a:hlinkClick r:id="" action="ppaction://ole?verb=0"/>
            </p:cNvPr>
            <p:cNvGraphicFramePr>
              <a:graphicFrameLocks/>
            </p:cNvGraphicFramePr>
            <p:nvPr>
              <p:extLst/>
            </p:nvPr>
          </p:nvGraphicFramePr>
          <p:xfrm>
            <a:off x="1060" y="788"/>
            <a:ext cx="3530" cy="3138"/>
          </p:xfrm>
          <a:graphic>
            <a:graphicData uri="http://schemas.openxmlformats.org/presentationml/2006/ole">
              <mc:AlternateContent xmlns:mc="http://schemas.openxmlformats.org/markup-compatibility/2006">
                <mc:Choice xmlns:v="urn:schemas-microsoft-com:vml" Requires="v">
                  <p:oleObj spid="_x0000_s7206" name="Equation" r:id="rId6" imgW="3238200" imgH="2882880" progId="Equation.3">
                    <p:embed/>
                  </p:oleObj>
                </mc:Choice>
                <mc:Fallback>
                  <p:oleObj name="Equation" r:id="rId6" imgW="3238200" imgH="2882880" progId="Equation.3">
                    <p:embed/>
                    <p:pic>
                      <p:nvPicPr>
                        <p:cNvPr id="11266" name="Object 5">
                          <a:hlinkClick r:id="" action="ppaction://ole?verb=0"/>
                        </p:cNvPr>
                        <p:cNvPicPr>
                          <a:picLocks noChangeArrowheads="1"/>
                        </p:cNvPicPr>
                        <p:nvPr/>
                      </p:nvPicPr>
                      <p:blipFill>
                        <a:blip r:embed="rId7"/>
                        <a:srcRect/>
                        <a:stretch>
                          <a:fillRect/>
                        </a:stretch>
                      </p:blipFill>
                      <p:spPr bwMode="auto">
                        <a:xfrm>
                          <a:off x="1060" y="788"/>
                          <a:ext cx="3530" cy="3138"/>
                        </a:xfrm>
                        <a:prstGeom prst="rect">
                          <a:avLst/>
                        </a:prstGeom>
                        <a:noFill/>
                        <a:ln w="50800">
                          <a:solidFill>
                            <a:srgbClr val="F6BF6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270" name="Group 8"/>
            <p:cNvGrpSpPr>
              <a:grpSpLocks/>
            </p:cNvGrpSpPr>
            <p:nvPr/>
          </p:nvGrpSpPr>
          <p:grpSpPr bwMode="auto">
            <a:xfrm>
              <a:off x="3201" y="3278"/>
              <a:ext cx="1286" cy="486"/>
              <a:chOff x="3232" y="3232"/>
              <a:chExt cx="1216" cy="448"/>
            </a:xfrm>
          </p:grpSpPr>
          <p:graphicFrame>
            <p:nvGraphicFramePr>
              <p:cNvPr id="11267" name="Object 6">
                <a:hlinkClick r:id="" action="ppaction://ole?verb=0"/>
              </p:cNvPr>
              <p:cNvGraphicFramePr>
                <a:graphicFrameLocks/>
              </p:cNvGraphicFramePr>
              <p:nvPr/>
            </p:nvGraphicFramePr>
            <p:xfrm>
              <a:off x="3511" y="3257"/>
              <a:ext cx="767" cy="303"/>
            </p:xfrm>
            <a:graphic>
              <a:graphicData uri="http://schemas.openxmlformats.org/presentationml/2006/ole">
                <mc:AlternateContent xmlns:mc="http://schemas.openxmlformats.org/markup-compatibility/2006">
                  <mc:Choice xmlns:v="urn:schemas-microsoft-com:vml" Requires="v">
                    <p:oleObj spid="_x0000_s7207" name="Equation" r:id="rId8" imgW="620640" imgH="252360" progId="Equation.2">
                      <p:embed/>
                    </p:oleObj>
                  </mc:Choice>
                  <mc:Fallback>
                    <p:oleObj name="Equation" r:id="rId8" imgW="620640" imgH="252360" progId="Equation.2">
                      <p:embed/>
                      <p:pic>
                        <p:nvPicPr>
                          <p:cNvPr id="11267" name="Object 6">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1" y="3257"/>
                            <a:ext cx="767"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AutoShape 7"/>
              <p:cNvSpPr>
                <a:spLocks noChangeArrowheads="1"/>
              </p:cNvSpPr>
              <p:nvPr/>
            </p:nvSpPr>
            <p:spPr bwMode="auto">
              <a:xfrm>
                <a:off x="3232" y="3232"/>
                <a:ext cx="1216" cy="448"/>
              </a:xfrm>
              <a:prstGeom prst="roundRect">
                <a:avLst>
                  <a:gd name="adj" fmla="val 12495"/>
                </a:avLst>
              </a:prstGeom>
              <a:noFill/>
              <a:ln w="50799">
                <a:solidFill>
                  <a:srgbClr val="C0504D"/>
                </a:solidFill>
                <a:round/>
                <a:headEnd/>
                <a:tailEnd/>
              </a:ln>
            </p:spPr>
            <p:txBody>
              <a:bodyPr wrap="none" anchor="ctr"/>
              <a:lstStyle/>
              <a:p>
                <a:pPr eaLnBrk="1" hangingPunct="1"/>
                <a:endParaRPr lang="en-US" dirty="0"/>
              </a:p>
            </p:txBody>
          </p:sp>
        </p:grpSp>
      </p:grpSp>
      <p:sp>
        <p:nvSpPr>
          <p:cNvPr id="11269" name="Title 8"/>
          <p:cNvSpPr>
            <a:spLocks noGrp="1"/>
          </p:cNvSpPr>
          <p:nvPr>
            <p:ph type="title"/>
          </p:nvPr>
        </p:nvSpPr>
        <p:spPr>
          <a:xfrm>
            <a:off x="2539633" y="172642"/>
            <a:ext cx="6286500" cy="373856"/>
          </a:xfrm>
        </p:spPr>
        <p:txBody>
          <a:bodyPr>
            <a:normAutofit fontScale="90000"/>
          </a:bodyPr>
          <a:lstStyle/>
          <a:p>
            <a:pPr eaLnBrk="1" hangingPunct="1"/>
            <a:r>
              <a:rPr dirty="0"/>
              <a:t>Coefficient of Determination</a:t>
            </a:r>
          </a:p>
        </p:txBody>
      </p:sp>
      <p:pic>
        <p:nvPicPr>
          <p:cNvPr id="2" name="5_4_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31800" y="4529138"/>
            <a:ext cx="487363" cy="487362"/>
          </a:xfrm>
          <a:prstGeom prst="rect">
            <a:avLst/>
          </a:prstGeom>
        </p:spPr>
      </p:pic>
    </p:spTree>
    <p:extLst>
      <p:ext uri="{BB962C8B-B14F-4D97-AF65-F5344CB8AC3E}">
        <p14:creationId xmlns:p14="http://schemas.microsoft.com/office/powerpoint/2010/main" val="18612311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5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5">
            <a:hlinkClick r:id="" action="ppaction://ole?verb=0"/>
          </p:cNvPr>
          <p:cNvGraphicFramePr>
            <a:graphicFrameLocks/>
          </p:cNvGraphicFramePr>
          <p:nvPr>
            <p:extLst/>
          </p:nvPr>
        </p:nvGraphicFramePr>
        <p:xfrm>
          <a:off x="1932630" y="1325167"/>
          <a:ext cx="5157788" cy="2745581"/>
        </p:xfrm>
        <a:graphic>
          <a:graphicData uri="http://schemas.openxmlformats.org/presentationml/2006/ole">
            <mc:AlternateContent xmlns:mc="http://schemas.openxmlformats.org/markup-compatibility/2006">
              <mc:Choice xmlns:v="urn:schemas-microsoft-com:vml" Requires="v">
                <p:oleObj spid="_x0000_s8212" name="Equation" r:id="rId6" imgW="3403440" imgH="1726920" progId="Equation.3">
                  <p:embed/>
                </p:oleObj>
              </mc:Choice>
              <mc:Fallback>
                <p:oleObj name="Equation" r:id="rId6" imgW="3403440" imgH="1726920" progId="Equation.3">
                  <p:embed/>
                  <p:pic>
                    <p:nvPicPr>
                      <p:cNvPr id="12290" name="Object 5">
                        <a:hlinkClick r:id="" action="ppaction://ole?verb=0"/>
                      </p:cNvPr>
                      <p:cNvPicPr>
                        <a:picLocks noChangeArrowheads="1"/>
                      </p:cNvPicPr>
                      <p:nvPr/>
                    </p:nvPicPr>
                    <p:blipFill>
                      <a:blip r:embed="rId7"/>
                      <a:srcRect/>
                      <a:stretch>
                        <a:fillRect/>
                      </a:stretch>
                    </p:blipFill>
                    <p:spPr bwMode="auto">
                      <a:xfrm>
                        <a:off x="1932630" y="1325167"/>
                        <a:ext cx="5157788" cy="2745581"/>
                      </a:xfrm>
                      <a:prstGeom prst="rect">
                        <a:avLst/>
                      </a:prstGeom>
                      <a:noFill/>
                      <a:ln w="50800">
                        <a:solidFill>
                          <a:srgbClr val="F6BF69"/>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rgbClr val="A2C1FE"/>
                              </a:outerShdw>
                            </a:effectLst>
                          </a14:hiddenEffects>
                        </a:ext>
                      </a:extLst>
                    </p:spPr>
                  </p:pic>
                </p:oleObj>
              </mc:Fallback>
            </mc:AlternateContent>
          </a:graphicData>
        </a:graphic>
      </p:graphicFrame>
      <p:sp>
        <p:nvSpPr>
          <p:cNvPr id="9" name="AutoShape 6"/>
          <p:cNvSpPr>
            <a:spLocks noChangeArrowheads="1"/>
          </p:cNvSpPr>
          <p:nvPr/>
        </p:nvSpPr>
        <p:spPr bwMode="auto">
          <a:xfrm>
            <a:off x="3829050" y="2661047"/>
            <a:ext cx="2576513" cy="1084659"/>
          </a:xfrm>
          <a:prstGeom prst="wedgeRoundRectCallout">
            <a:avLst>
              <a:gd name="adj1" fmla="val -41667"/>
              <a:gd name="adj2" fmla="val 66667"/>
              <a:gd name="adj3" fmla="val 16667"/>
            </a:avLst>
          </a:prstGeom>
          <a:noFill/>
          <a:ln w="50799">
            <a:solidFill>
              <a:srgbClr val="800080"/>
            </a:solidFill>
            <a:miter lim="800000"/>
            <a:headEnd/>
            <a:tailEnd/>
          </a:ln>
        </p:spPr>
        <p:txBody>
          <a:bodyPr wrap="none" lIns="67866" tIns="33338" rIns="67866" bIns="33338" anchor="ctr"/>
          <a:lstStyle/>
          <a:p>
            <a:pPr algn="ctr">
              <a:defRPr/>
            </a:pPr>
            <a:r>
              <a:rPr lang="en-US" sz="1500" b="1" kern="0" dirty="0">
                <a:solidFill>
                  <a:sysClr val="window" lastClr="FFFFFF">
                    <a:lumMod val="10000"/>
                  </a:sysClr>
                </a:solidFill>
                <a:latin typeface="+mj-lt"/>
              </a:rPr>
              <a:t>89.9% of the variability</a:t>
            </a:r>
          </a:p>
          <a:p>
            <a:pPr algn="ctr">
              <a:defRPr/>
            </a:pPr>
            <a:r>
              <a:rPr lang="en-US" sz="1500" b="1" kern="0" dirty="0">
                <a:solidFill>
                  <a:sysClr val="window" lastClr="FFFFFF">
                    <a:lumMod val="10000"/>
                  </a:sysClr>
                </a:solidFill>
                <a:latin typeface="+mj-lt"/>
              </a:rPr>
              <a:t>of the cost of flying a </a:t>
            </a:r>
          </a:p>
          <a:p>
            <a:pPr algn="ctr">
              <a:defRPr/>
            </a:pPr>
            <a:r>
              <a:rPr lang="en-US" sz="1500" b="1" kern="0" dirty="0">
                <a:solidFill>
                  <a:sysClr val="window" lastClr="FFFFFF">
                    <a:lumMod val="10000"/>
                  </a:sysClr>
                </a:solidFill>
                <a:latin typeface="+mj-lt"/>
              </a:rPr>
              <a:t>Boeing 737 is accounted for </a:t>
            </a:r>
          </a:p>
          <a:p>
            <a:pPr algn="ctr">
              <a:defRPr/>
            </a:pPr>
            <a:r>
              <a:rPr lang="en-US" sz="1500" b="1" kern="0" dirty="0">
                <a:solidFill>
                  <a:sysClr val="window" lastClr="FFFFFF">
                    <a:lumMod val="10000"/>
                  </a:sysClr>
                </a:solidFill>
                <a:latin typeface="+mj-lt"/>
              </a:rPr>
              <a:t>by the number of passengers</a:t>
            </a:r>
            <a:r>
              <a:rPr lang="en-US" sz="1500" b="1" kern="0" dirty="0">
                <a:solidFill>
                  <a:srgbClr val="EEECE1"/>
                </a:solidFill>
                <a:latin typeface="+mj-lt"/>
              </a:rPr>
              <a:t>.</a:t>
            </a:r>
          </a:p>
        </p:txBody>
      </p:sp>
      <p:sp>
        <p:nvSpPr>
          <p:cNvPr id="12292" name="Title 5"/>
          <p:cNvSpPr>
            <a:spLocks noGrp="1"/>
          </p:cNvSpPr>
          <p:nvPr>
            <p:ph type="title"/>
          </p:nvPr>
        </p:nvSpPr>
        <p:spPr>
          <a:xfrm>
            <a:off x="1819275" y="176842"/>
            <a:ext cx="6886418" cy="747713"/>
          </a:xfrm>
        </p:spPr>
        <p:txBody>
          <a:bodyPr>
            <a:normAutofit fontScale="90000"/>
          </a:bodyPr>
          <a:lstStyle/>
          <a:p>
            <a:pPr algn="ctr" eaLnBrk="1" hangingPunct="1"/>
            <a:r>
              <a:rPr dirty="0"/>
              <a:t>Coefficient of Determination for</a:t>
            </a:r>
            <a:r>
              <a:rPr lang="en-US" dirty="0"/>
              <a:t> </a:t>
            </a:r>
            <a:r>
              <a:rPr dirty="0"/>
              <a:t>the Airline Cost Example</a:t>
            </a:r>
          </a:p>
        </p:txBody>
      </p:sp>
      <p:pic>
        <p:nvPicPr>
          <p:cNvPr id="2" name="5_4_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68313" y="4406900"/>
            <a:ext cx="487362" cy="487363"/>
          </a:xfrm>
          <a:prstGeom prst="rect">
            <a:avLst/>
          </a:prstGeom>
        </p:spPr>
      </p:pic>
    </p:spTree>
    <p:extLst>
      <p:ext uri="{BB962C8B-B14F-4D97-AF65-F5344CB8AC3E}">
        <p14:creationId xmlns:p14="http://schemas.microsoft.com/office/powerpoint/2010/main" val="32970333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4"/>
          <p:cNvSpPr>
            <a:spLocks noGrp="1"/>
          </p:cNvSpPr>
          <p:nvPr>
            <p:ph type="title"/>
          </p:nvPr>
        </p:nvSpPr>
        <p:spPr>
          <a:xfrm>
            <a:off x="2625850" y="238702"/>
            <a:ext cx="5664206" cy="373856"/>
          </a:xfrm>
        </p:spPr>
        <p:txBody>
          <a:bodyPr>
            <a:noAutofit/>
          </a:bodyPr>
          <a:lstStyle/>
          <a:p>
            <a:r>
              <a:rPr lang="en-US" dirty="0"/>
              <a:t>Coefficient of Determination </a:t>
            </a:r>
            <a:r>
              <a:rPr lang="en-US" dirty="0">
                <a:latin typeface="Garamond" panose="02020404030301010803" pitchFamily="18" charset="0"/>
              </a:rPr>
              <a:t>: R Code</a:t>
            </a:r>
            <a:endParaRPr dirty="0">
              <a:latin typeface="Garamond" panose="02020404030301010803" pitchFamily="18" charset="0"/>
            </a:endParaRPr>
          </a:p>
        </p:txBody>
      </p:sp>
      <p:sp>
        <p:nvSpPr>
          <p:cNvPr id="3" name="Rectangle 2"/>
          <p:cNvSpPr/>
          <p:nvPr/>
        </p:nvSpPr>
        <p:spPr>
          <a:xfrm>
            <a:off x="1941095" y="938538"/>
            <a:ext cx="6769768" cy="3708708"/>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97</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Y=</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4.28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4.08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4.42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4.17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4.48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4.82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5.64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5.56</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SSYY=</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a:t>
            </a:r>
            <a:r>
              <a:rPr lang="en-US" sz="1400" dirty="0">
                <a:latin typeface="Consolas" panose="020B0609020204030204" pitchFamily="49" charset="0"/>
                <a:ea typeface="Cambria" panose="02040503050406030204" pitchFamily="18" charset="0"/>
                <a:cs typeface="Times New Roman" panose="02020603050405020304" pitchFamily="18" charset="0"/>
              </a:rPr>
              <a:t>((Y</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400" dirty="0">
                <a:latin typeface="Consolas" panose="020B0609020204030204" pitchFamily="49" charset="0"/>
                <a:ea typeface="Cambria" panose="02040503050406030204" pitchFamily="18" charset="0"/>
                <a:cs typeface="Times New Roman" panose="02020603050405020304" pitchFamily="18" charset="0"/>
              </a:rPr>
              <a:t>(Y))</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SSXY=</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a:t>
            </a: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(Y</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400" dirty="0">
                <a:latin typeface="Consolas" panose="020B0609020204030204" pitchFamily="49" charset="0"/>
                <a:ea typeface="Cambria" panose="02040503050406030204" pitchFamily="18" charset="0"/>
                <a:cs typeface="Times New Roman" panose="02020603050405020304" pitchFamily="18" charset="0"/>
              </a:rPr>
              <a:t>(Y)))</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SSX=</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a:t>
            </a: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b1=</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SSXY</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SSX</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b0=</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400" dirty="0">
                <a:latin typeface="Consolas" panose="020B0609020204030204" pitchFamily="49" charset="0"/>
                <a:ea typeface="Cambria" panose="02040503050406030204" pitchFamily="18" charset="0"/>
                <a:cs typeface="Times New Roman" panose="02020603050405020304" pitchFamily="18" charset="0"/>
              </a:rPr>
              <a:t>(Y)</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b1</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400" dirty="0">
                <a:latin typeface="Consolas" panose="020B0609020204030204" pitchFamily="49" charset="0"/>
                <a:ea typeface="Cambria" panose="02040503050406030204" pitchFamily="18" charset="0"/>
                <a:cs typeface="Times New Roman" panose="02020603050405020304" pitchFamily="18" charset="0"/>
              </a:rPr>
              <a:t>(X)</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Y_Estimated</a:t>
            </a:r>
            <a:r>
              <a:rPr lang="en-US" sz="1400" dirty="0">
                <a:latin typeface="Consolas" panose="020B0609020204030204" pitchFamily="49" charset="0"/>
                <a:ea typeface="Cambria" panose="02040503050406030204" pitchFamily="18" charset="0"/>
                <a:cs typeface="Times New Roman" panose="02020603050405020304" pitchFamily="18" charset="0"/>
              </a:rPr>
              <a:t>=X</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b1</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b0</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Residuals=</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Y</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Y_Estimated</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SSE=</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a:t>
            </a:r>
            <a:r>
              <a:rPr lang="en-US" sz="1400" dirty="0">
                <a:latin typeface="Consolas" panose="020B0609020204030204" pitchFamily="49" charset="0"/>
                <a:ea typeface="Cambria" panose="02040503050406030204" pitchFamily="18" charset="0"/>
                <a:cs typeface="Times New Roman" panose="02020603050405020304" pitchFamily="18" charset="0"/>
              </a:rPr>
              <a:t>((Residuals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1400" dirty="0">
                <a:latin typeface="Consolas" panose="020B0609020204030204" pitchFamily="49" charset="0"/>
                <a:ea typeface="Cambria" panose="02040503050406030204" pitchFamily="18" charset="0"/>
                <a:cs typeface="Times New Roman" panose="02020603050405020304" pitchFamily="18" charset="0"/>
              </a:rPr>
              <a:t>(Residuals))</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r2=</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SSE</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SSYY</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r2</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0.8990839</a:t>
            </a:r>
          </a:p>
          <a:p>
            <a:pPr latinLnBrk="1">
              <a:spcAft>
                <a:spcPts val="1000"/>
              </a:spcAft>
            </a:pP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400" dirty="0">
                <a:latin typeface="Consolas" panose="020B0609020204030204" pitchFamily="49" charset="0"/>
                <a:ea typeface="Cambria" panose="02040503050406030204" pitchFamily="18" charset="0"/>
                <a:cs typeface="Times New Roman" panose="02020603050405020304" pitchFamily="18" charset="0"/>
              </a:rPr>
              <a:t>(X,Y)</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0.8990839</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5" name="5_4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1950" y="4459288"/>
            <a:ext cx="487363" cy="487362"/>
          </a:xfrm>
          <a:prstGeom prst="rect">
            <a:avLst/>
          </a:prstGeom>
        </p:spPr>
      </p:pic>
    </p:spTree>
    <p:extLst>
      <p:ext uri="{BB962C8B-B14F-4D97-AF65-F5344CB8AC3E}">
        <p14:creationId xmlns:p14="http://schemas.microsoft.com/office/powerpoint/2010/main" val="38958489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1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3"/>
          <p:cNvSpPr>
            <a:spLocks noGrp="1"/>
          </p:cNvSpPr>
          <p:nvPr>
            <p:ph type="title"/>
          </p:nvPr>
        </p:nvSpPr>
        <p:spPr>
          <a:xfrm>
            <a:off x="1643437" y="197705"/>
            <a:ext cx="6567488" cy="373856"/>
          </a:xfrm>
        </p:spPr>
        <p:txBody>
          <a:bodyPr>
            <a:normAutofit fontScale="90000"/>
          </a:bodyPr>
          <a:lstStyle/>
          <a:p>
            <a:pPr algn="ctr" eaLnBrk="1" hangingPunct="1"/>
            <a:r>
              <a:rPr dirty="0"/>
              <a:t>Airline Cost Example</a:t>
            </a:r>
            <a:r>
              <a:rPr lang="en-US" dirty="0"/>
              <a:t> in R</a:t>
            </a:r>
            <a:endParaRPr dirty="0"/>
          </a:p>
        </p:txBody>
      </p:sp>
      <p:sp>
        <p:nvSpPr>
          <p:cNvPr id="3" name="Rectangle 2"/>
          <p:cNvSpPr>
            <a:spLocks noChangeArrowheads="1"/>
          </p:cNvSpPr>
          <p:nvPr/>
        </p:nvSpPr>
        <p:spPr bwMode="auto">
          <a:xfrm>
            <a:off x="0" y="-138499"/>
            <a:ext cx="65" cy="276999"/>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1435768" y="650927"/>
            <a:ext cx="7828547" cy="4134465"/>
          </a:xfrm>
          <a:prstGeom prst="rect">
            <a:avLst/>
          </a:prstGeom>
        </p:spPr>
        <p:txBody>
          <a:bodyPr wrap="square">
            <a:spAutoFit/>
          </a:bodyPr>
          <a:lstStyle/>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X=</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63</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67</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70</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74</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76</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86</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97</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Y=</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4.28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4.08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4.42</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4.17</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4.48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4.3</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4.82</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4.7</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5.13</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5.64</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5.56</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Model=</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300" dirty="0">
                <a:latin typeface="Consolas" panose="020B0609020204030204" pitchFamily="49" charset="0"/>
                <a:ea typeface="Cambria" panose="02040503050406030204" pitchFamily="18" charset="0"/>
                <a:cs typeface="Times New Roman" panose="02020603050405020304" pitchFamily="18" charset="0"/>
              </a:rPr>
              <a:t>(Y </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a:latin typeface="Consolas" panose="020B0609020204030204" pitchFamily="49" charset="0"/>
                <a:ea typeface="Cambria" panose="02040503050406030204" pitchFamily="18" charset="0"/>
                <a:cs typeface="Times New Roman" panose="02020603050405020304" pitchFamily="18" charset="0"/>
              </a:rPr>
              <a:t>X) </a:t>
            </a:r>
            <a:r>
              <a:rPr lang="en-US" sz="13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lm() is the function to create linear model of Y from X</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err="1">
                <a:latin typeface="Consolas" panose="020B0609020204030204" pitchFamily="49" charset="0"/>
                <a:ea typeface="Cambria" panose="02040503050406030204" pitchFamily="18" charset="0"/>
                <a:cs typeface="Times New Roman" panose="02020603050405020304" pitchFamily="18" charset="0"/>
              </a:rPr>
              <a:t>Model</a:t>
            </a:r>
            <a:r>
              <a:rPr lang="en-US" sz="13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coefficients</a:t>
            </a:r>
            <a:endParaRPr lang="en-US" sz="13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(Intercept)           X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1.5697928   0.0407016</a:t>
            </a:r>
          </a:p>
          <a:p>
            <a:pPr latinLnBrk="1">
              <a:spcAft>
                <a:spcPts val="1000"/>
              </a:spcAft>
            </a:pPr>
            <a:r>
              <a:rPr lang="en-US" sz="1300" dirty="0" err="1">
                <a:latin typeface="Consolas" panose="020B0609020204030204" pitchFamily="49" charset="0"/>
                <a:ea typeface="Cambria" panose="02040503050406030204" pitchFamily="18" charset="0"/>
                <a:cs typeface="Times New Roman" panose="02020603050405020304" pitchFamily="18" charset="0"/>
              </a:rPr>
              <a:t>Model</a:t>
            </a:r>
            <a:r>
              <a:rPr lang="en-US" sz="13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residuals</a:t>
            </a:r>
            <a:endParaRPr lang="en-US" sz="13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1           2           3           4           5           6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0.22740971 -0.05399349  0.12320012 -0.20820308  0.06109532 -0.28171107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7           8           9          10          11          12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0.15688573 -0.16662226  0.03986975 -0.14363825  0.20355536  0.04215216</a:t>
            </a:r>
          </a:p>
          <a:p>
            <a:pPr latinLnBrk="1">
              <a:spcAft>
                <a:spcPts val="1000"/>
              </a:spcAft>
            </a:pPr>
            <a:r>
              <a:rPr lang="en-US" sz="1300" dirty="0" err="1">
                <a:latin typeface="Consolas" panose="020B0609020204030204" pitchFamily="49" charset="0"/>
                <a:ea typeface="Cambria" panose="02040503050406030204" pitchFamily="18" charset="0"/>
                <a:cs typeface="Times New Roman" panose="02020603050405020304" pitchFamily="18" charset="0"/>
              </a:rPr>
              <a:t>Model</a:t>
            </a:r>
            <a:r>
              <a:rPr lang="en-US" sz="13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fitted.values</a:t>
            </a:r>
            <a:endParaRPr lang="en-US" sz="13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1        2        3        4        5        6        7        8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4.052590 4.133993 4.296800 4.378203 4.418905 4.581711 4.663114 4.866622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9       10       11       12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5.070130 5.273638 5.436445 5.517848</a:t>
            </a:r>
            <a:endParaRPr lang="en-US" sz="13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5_4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4488" y="4494213"/>
            <a:ext cx="487362" cy="487362"/>
          </a:xfrm>
          <a:prstGeom prst="rect">
            <a:avLst/>
          </a:prstGeom>
        </p:spPr>
      </p:pic>
    </p:spTree>
    <p:extLst>
      <p:ext uri="{BB962C8B-B14F-4D97-AF65-F5344CB8AC3E}">
        <p14:creationId xmlns:p14="http://schemas.microsoft.com/office/powerpoint/2010/main" val="23200942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1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3"/>
          <p:cNvSpPr>
            <a:spLocks noGrp="1"/>
          </p:cNvSpPr>
          <p:nvPr>
            <p:ph type="title"/>
          </p:nvPr>
        </p:nvSpPr>
        <p:spPr>
          <a:xfrm>
            <a:off x="1643437" y="197705"/>
            <a:ext cx="6567488" cy="373856"/>
          </a:xfrm>
        </p:spPr>
        <p:txBody>
          <a:bodyPr>
            <a:normAutofit fontScale="90000"/>
          </a:bodyPr>
          <a:lstStyle/>
          <a:p>
            <a:pPr algn="ctr"/>
            <a:r>
              <a:rPr lang="en-US" dirty="0"/>
              <a:t>Airline Cost Example in R</a:t>
            </a:r>
            <a:endParaRPr dirty="0"/>
          </a:p>
        </p:txBody>
      </p:sp>
      <p:sp>
        <p:nvSpPr>
          <p:cNvPr id="3" name="Rectangle 2"/>
          <p:cNvSpPr>
            <a:spLocks noChangeArrowheads="1"/>
          </p:cNvSpPr>
          <p:nvPr/>
        </p:nvSpPr>
        <p:spPr bwMode="auto">
          <a:xfrm>
            <a:off x="0" y="-138499"/>
            <a:ext cx="65" cy="276999"/>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1876925" y="680495"/>
            <a:ext cx="7267074" cy="4098558"/>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(Model)</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Call:</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lm(formula = Y ~ X)</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-0.28171 -0.14938  0.04101  0.13162  0.22741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Coefficients: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400" dirty="0" err="1">
                <a:latin typeface="Consolas" panose="020B0609020204030204" pitchFamily="49" charset="0"/>
                <a:ea typeface="Cambria" panose="02040503050406030204" pitchFamily="18" charset="0"/>
                <a:cs typeface="Times New Roman" panose="02020603050405020304" pitchFamily="18" charset="0"/>
              </a:rPr>
              <a:t>Pr</a:t>
            </a:r>
            <a:r>
              <a:rPr lang="en-US" sz="1400" dirty="0">
                <a:latin typeface="Consolas" panose="020B0609020204030204" pitchFamily="49" charset="0"/>
                <a:ea typeface="Cambria" panose="02040503050406030204" pitchFamily="18" charset="0"/>
                <a:cs typeface="Times New Roman" panose="02020603050405020304" pitchFamily="18" charset="0"/>
              </a:rPr>
              <a:t>(&gt;|t|)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(Intercept) 1.569793   0.338083   4.643 0.000917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X           0.040702   0.004312   9.439 2.69e-06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Signif</a:t>
            </a:r>
            <a:r>
              <a:rPr lang="en-US" sz="14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 standard error: 0.1772 on 10 degrees of freedom</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Multiple R-squared:  0.8991, Adjusted R-squared:  0.889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F-statistic: 89.09 on 1 and 10 DF,  p-value: 2.692e-06</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11" name="Rounded Rectangle 10"/>
          <p:cNvSpPr/>
          <p:nvPr/>
        </p:nvSpPr>
        <p:spPr>
          <a:xfrm>
            <a:off x="2197769" y="4239126"/>
            <a:ext cx="2815390" cy="248652"/>
          </a:xfrm>
          <a:prstGeom prst="roundRect">
            <a:avLst/>
          </a:prstGeom>
          <a:noFill/>
          <a:ln w="349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5_4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4338" y="4441825"/>
            <a:ext cx="487362" cy="487363"/>
          </a:xfrm>
          <a:prstGeom prst="rect">
            <a:avLst/>
          </a:prstGeom>
        </p:spPr>
      </p:pic>
    </p:spTree>
    <p:extLst>
      <p:ext uri="{BB962C8B-B14F-4D97-AF65-F5344CB8AC3E}">
        <p14:creationId xmlns:p14="http://schemas.microsoft.com/office/powerpoint/2010/main" val="42013837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2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3"/>
          <p:cNvSpPr>
            <a:spLocks noGrp="1"/>
          </p:cNvSpPr>
          <p:nvPr>
            <p:ph type="title"/>
          </p:nvPr>
        </p:nvSpPr>
        <p:spPr>
          <a:xfrm>
            <a:off x="2285651" y="365957"/>
            <a:ext cx="6567488" cy="373856"/>
          </a:xfrm>
        </p:spPr>
        <p:txBody>
          <a:bodyPr>
            <a:normAutofit fontScale="90000"/>
          </a:bodyPr>
          <a:lstStyle/>
          <a:p>
            <a:r>
              <a:rPr lang="en-US" dirty="0"/>
              <a:t>Adjusted </a:t>
            </a:r>
            <a:r>
              <a:rPr lang="en-US" sz="2700" i="1" dirty="0">
                <a:latin typeface="Garamond" panose="02020404030301010803" pitchFamily="18" charset="0"/>
              </a:rPr>
              <a:t>r</a:t>
            </a:r>
            <a:r>
              <a:rPr lang="en-US" sz="2700" baseline="30000" dirty="0">
                <a:latin typeface="Garamond" panose="02020404030301010803" pitchFamily="18" charset="0"/>
              </a:rPr>
              <a:t> 2 </a:t>
            </a:r>
            <a:endParaRPr sz="2700" dirty="0"/>
          </a:p>
        </p:txBody>
      </p:sp>
      <p:sp>
        <p:nvSpPr>
          <p:cNvPr id="55299" name="Content Placeholder 4"/>
          <p:cNvSpPr>
            <a:spLocks noGrp="1"/>
          </p:cNvSpPr>
          <p:nvPr>
            <p:ph idx="1"/>
          </p:nvPr>
        </p:nvSpPr>
        <p:spPr>
          <a:xfrm>
            <a:off x="831887" y="807028"/>
            <a:ext cx="8167733" cy="3527457"/>
          </a:xfrm>
        </p:spPr>
        <p:txBody>
          <a:bodyPr>
            <a:noAutofit/>
          </a:bodyPr>
          <a:lstStyle/>
          <a:p>
            <a:r>
              <a:rPr lang="en-US" sz="1900" b="0" dirty="0">
                <a:latin typeface="Garamond" panose="02020404030301010803" pitchFamily="18" charset="0"/>
              </a:rPr>
              <a:t>Every time you add a predictor to a model, the R-squared increases, even if due to chance alone. It never decreases.</a:t>
            </a:r>
            <a:br>
              <a:rPr lang="en-US" sz="1900" b="0" dirty="0">
                <a:latin typeface="Garamond" panose="02020404030301010803" pitchFamily="18" charset="0"/>
              </a:rPr>
            </a:br>
            <a:endParaRPr lang="en-US" sz="1900" b="0" dirty="0">
              <a:latin typeface="Garamond" panose="02020404030301010803" pitchFamily="18" charset="0"/>
            </a:endParaRPr>
          </a:p>
          <a:p>
            <a:r>
              <a:rPr lang="en-US" sz="1900" b="0" dirty="0">
                <a:latin typeface="Garamond" panose="02020404030301010803" pitchFamily="18" charset="0"/>
              </a:rPr>
              <a:t>Consequently, a model with more terms may appear to have a better fit simply because it has more terms.</a:t>
            </a:r>
            <a:br>
              <a:rPr lang="en-US" sz="1900" b="0" dirty="0">
                <a:latin typeface="Garamond" panose="02020404030301010803" pitchFamily="18" charset="0"/>
              </a:rPr>
            </a:br>
            <a:endParaRPr lang="en-US" sz="1900" b="0" dirty="0">
              <a:latin typeface="Garamond" panose="02020404030301010803" pitchFamily="18" charset="0"/>
            </a:endParaRPr>
          </a:p>
          <a:p>
            <a:r>
              <a:rPr lang="en-US" sz="1900" b="0" dirty="0">
                <a:latin typeface="Garamond" panose="02020404030301010803" pitchFamily="18" charset="0"/>
              </a:rPr>
              <a:t>The adjusted R-squared is a modified version of R-squared that has been adjusted for the number of predictors in the model. </a:t>
            </a:r>
            <a:br>
              <a:rPr lang="en-US" sz="1900" b="0" dirty="0">
                <a:latin typeface="Garamond" panose="02020404030301010803" pitchFamily="18" charset="0"/>
              </a:rPr>
            </a:br>
            <a:endParaRPr lang="en-US" sz="1900" b="0" dirty="0">
              <a:latin typeface="Garamond" panose="02020404030301010803" pitchFamily="18" charset="0"/>
            </a:endParaRPr>
          </a:p>
          <a:p>
            <a:r>
              <a:rPr lang="en-US" sz="1900" b="0" dirty="0">
                <a:latin typeface="Garamond" panose="02020404030301010803" pitchFamily="18" charset="0"/>
              </a:rPr>
              <a:t>The adjusted R-squared increases only if the new term improves the model more than would be expected by chance. </a:t>
            </a:r>
            <a:br>
              <a:rPr lang="en-US" sz="1900" b="0" dirty="0">
                <a:latin typeface="Garamond" panose="02020404030301010803" pitchFamily="18" charset="0"/>
              </a:rPr>
            </a:br>
            <a:endParaRPr lang="en-US" sz="1900" b="0" dirty="0">
              <a:latin typeface="Garamond" panose="02020404030301010803" pitchFamily="18" charset="0"/>
            </a:endParaRPr>
          </a:p>
          <a:p>
            <a:r>
              <a:rPr lang="en-US" sz="1900" b="0" dirty="0">
                <a:latin typeface="Garamond" panose="02020404030301010803" pitchFamily="18" charset="0"/>
              </a:rPr>
              <a:t>It decreases when a predictor improves the model by less than expected by chance. </a:t>
            </a:r>
          </a:p>
        </p:txBody>
      </p:sp>
      <p:pic>
        <p:nvPicPr>
          <p:cNvPr id="2" name="5_4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3238" y="4337050"/>
            <a:ext cx="487362" cy="487363"/>
          </a:xfrm>
          <a:prstGeom prst="rect">
            <a:avLst/>
          </a:prstGeom>
        </p:spPr>
      </p:pic>
    </p:spTree>
    <p:extLst>
      <p:ext uri="{BB962C8B-B14F-4D97-AF65-F5344CB8AC3E}">
        <p14:creationId xmlns:p14="http://schemas.microsoft.com/office/powerpoint/2010/main" val="2372856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7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16716</TotalTime>
  <Words>1252</Words>
  <Application>Microsoft Macintosh PowerPoint</Application>
  <PresentationFormat>On-screen Show (16:9)</PresentationFormat>
  <Paragraphs>62</Paragraphs>
  <Slides>9</Slides>
  <Notes>9</Notes>
  <HiddenSlides>0</HiddenSlides>
  <MMClips>9</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9" baseType="lpstr">
      <vt:lpstr>Arial</vt:lpstr>
      <vt:lpstr>Arial Black</vt:lpstr>
      <vt:lpstr>Calibri</vt:lpstr>
      <vt:lpstr>Calibri Light</vt:lpstr>
      <vt:lpstr>Cambria</vt:lpstr>
      <vt:lpstr>Consolas</vt:lpstr>
      <vt:lpstr>Garamond</vt:lpstr>
      <vt:lpstr>Times New Roman</vt:lpstr>
      <vt:lpstr>Office Theme</vt:lpstr>
      <vt:lpstr>Equation</vt:lpstr>
      <vt:lpstr>Coefficient of Determination </vt:lpstr>
      <vt:lpstr>Coefficient of Determination, r 2 </vt:lpstr>
      <vt:lpstr>Coefficient of Determination, r 2 </vt:lpstr>
      <vt:lpstr>Coefficient of Determination</vt:lpstr>
      <vt:lpstr>Coefficient of Determination for the Airline Cost Example</vt:lpstr>
      <vt:lpstr>Coefficient of Determination : R Code</vt:lpstr>
      <vt:lpstr>Airline Cost Example in R</vt:lpstr>
      <vt:lpstr>Airline Cost Example in R</vt:lpstr>
      <vt:lpstr>Adjusted r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293</cp:revision>
  <dcterms:created xsi:type="dcterms:W3CDTF">2016-02-11T18:06:46Z</dcterms:created>
  <dcterms:modified xsi:type="dcterms:W3CDTF">2019-01-17T22:02:05Z</dcterms:modified>
</cp:coreProperties>
</file>